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12"/>
  </p:notesMasterIdLst>
  <p:handoutMasterIdLst>
    <p:handoutMasterId r:id="rId13"/>
  </p:handoutMasterIdLst>
  <p:sldIdLst>
    <p:sldId id="527" r:id="rId3"/>
    <p:sldId id="518" r:id="rId4"/>
    <p:sldId id="509" r:id="rId5"/>
    <p:sldId id="516" r:id="rId6"/>
    <p:sldId id="512" r:id="rId7"/>
    <p:sldId id="513" r:id="rId8"/>
    <p:sldId id="523" r:id="rId9"/>
    <p:sldId id="521" r:id="rId10"/>
    <p:sldId id="528" r:id="rId1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9A3"/>
    <a:srgbClr val="BE1A0C"/>
    <a:srgbClr val="AE1B0D"/>
    <a:srgbClr val="C8210F"/>
    <a:srgbClr val="D52612"/>
    <a:srgbClr val="E72814"/>
    <a:srgbClr val="BCE9FF"/>
    <a:srgbClr val="98C6FF"/>
    <a:srgbClr val="8CB7FA"/>
    <a:srgbClr val="7BA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74" autoAdjust="0"/>
  </p:normalViewPr>
  <p:slideViewPr>
    <p:cSldViewPr snapToGrid="0">
      <p:cViewPr varScale="1">
        <p:scale>
          <a:sx n="102" d="100"/>
          <a:sy n="102" d="100"/>
        </p:scale>
        <p:origin x="126" y="1164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1727"/>
          </a:xfrm>
          <a:prstGeom prst="rect">
            <a:avLst/>
          </a:prstGeom>
        </p:spPr>
        <p:txBody>
          <a:bodyPr vert="horz" lIns="96636" tIns="48317" rIns="96636" bIns="4831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9" y="1"/>
            <a:ext cx="3169920" cy="481727"/>
          </a:xfrm>
          <a:prstGeom prst="rect">
            <a:avLst/>
          </a:prstGeom>
        </p:spPr>
        <p:txBody>
          <a:bodyPr vert="horz" lIns="96636" tIns="48317" rIns="96636" bIns="48317" rtlCol="0"/>
          <a:lstStyle>
            <a:lvl1pPr algn="r">
              <a:defRPr sz="1200"/>
            </a:lvl1pPr>
          </a:lstStyle>
          <a:p>
            <a:fld id="{038A15FD-1FA3-4C4F-8226-D7E9792BDDF9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5"/>
            <a:ext cx="3169920" cy="481726"/>
          </a:xfrm>
          <a:prstGeom prst="rect">
            <a:avLst/>
          </a:prstGeom>
        </p:spPr>
        <p:txBody>
          <a:bodyPr vert="horz" lIns="96636" tIns="48317" rIns="96636" bIns="4831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9" y="9119475"/>
            <a:ext cx="3169920" cy="481726"/>
          </a:xfrm>
          <a:prstGeom prst="rect">
            <a:avLst/>
          </a:prstGeom>
        </p:spPr>
        <p:txBody>
          <a:bodyPr vert="horz" lIns="96636" tIns="48317" rIns="96636" bIns="48317" rtlCol="0" anchor="b"/>
          <a:lstStyle>
            <a:lvl1pPr algn="r">
              <a:defRPr sz="1200"/>
            </a:lvl1pPr>
          </a:lstStyle>
          <a:p>
            <a:fld id="{EB2A81F8-3A8B-4CA6-9941-213DFCE0E5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924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1727"/>
          </a:xfrm>
          <a:prstGeom prst="rect">
            <a:avLst/>
          </a:prstGeom>
        </p:spPr>
        <p:txBody>
          <a:bodyPr vert="horz" lIns="96636" tIns="48317" rIns="96636" bIns="4831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1"/>
            <a:ext cx="3169920" cy="481727"/>
          </a:xfrm>
          <a:prstGeom prst="rect">
            <a:avLst/>
          </a:prstGeom>
        </p:spPr>
        <p:txBody>
          <a:bodyPr vert="horz" lIns="96636" tIns="48317" rIns="96636" bIns="48317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6" tIns="48317" rIns="96636" bIns="483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9"/>
            <a:ext cx="5852160" cy="3780473"/>
          </a:xfrm>
          <a:prstGeom prst="rect">
            <a:avLst/>
          </a:prstGeom>
        </p:spPr>
        <p:txBody>
          <a:bodyPr vert="horz" lIns="96636" tIns="48317" rIns="96636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5"/>
            <a:ext cx="3169920" cy="481726"/>
          </a:xfrm>
          <a:prstGeom prst="rect">
            <a:avLst/>
          </a:prstGeom>
        </p:spPr>
        <p:txBody>
          <a:bodyPr vert="horz" lIns="96636" tIns="48317" rIns="96636" bIns="4831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5"/>
            <a:ext cx="3169920" cy="481726"/>
          </a:xfrm>
          <a:prstGeom prst="rect">
            <a:avLst/>
          </a:prstGeom>
        </p:spPr>
        <p:txBody>
          <a:bodyPr vert="horz" lIns="96636" tIns="48317" rIns="96636" bIns="48317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AA9A-108E-4EB4-80E6-77B41FD417BB}" type="datetime1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Cover2 Resources,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985C-20F0-4425-862C-A9A46673A0DE}" type="datetime1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Cover2 Resources,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06D5-2519-4932-A369-F84A39485FEB}" type="datetime1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Cover2 Resources,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355FD-23CF-4B40-BAA1-1632B5E2691D}" type="datetime1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Cover2 Resources,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8AC1-F7C9-44F9-B8CC-C21FAB81ED2E}" type="datetime1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Cover2 Resources,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A1DA5-CCEC-4460-9B5A-8FDB703CCAE4}" type="datetime1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Cover2 Resources,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4395-D7EE-491E-B1D7-008AFA50B185}" type="datetime1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Cover2 Resources, Inc.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82EF-74F3-4FE4-A358-A9E115DCC117}" type="datetime1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Cover2 Resources,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738B-C723-49F8-B2DB-6F2B11301F8E}" type="datetime1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Cover2 Resources,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0304-4C5A-4FB2-84B5-502416B5BC87}" type="datetime1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Cover2 Resources,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932E-0F5E-471E-9A13-6AA61B62A28C}" type="datetime1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Cover2 Resources,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1CCC7-CE09-41B0-B540-D1A195D701B5}" type="datetime1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Cover2 Resources,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fade/>
  </p:transition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local12.com/news/local/antiod-naloxone-kits-to-be-available-throughout-downtown-cincinnati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d7jeelQAZI" TargetMode="External"/><Relationship Id="rId7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738B-C723-49F8-B2DB-6F2B11301F8E}" type="datetime1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Cover2 Resources, Inc.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9124" y="1345722"/>
            <a:ext cx="104120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Community of </a:t>
            </a:r>
          </a:p>
          <a:p>
            <a:pPr algn="ctr"/>
            <a:r>
              <a:rPr lang="en-US" sz="8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First Responders </a:t>
            </a:r>
            <a:endParaRPr lang="en-US" sz="8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6508" y="4006392"/>
            <a:ext cx="8022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Because this can’t wait</a:t>
            </a:r>
            <a:endParaRPr lang="en-US" sz="3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61775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738B-C723-49F8-B2DB-6F2B11301F8E}" type="datetime1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Cover2 Resources, Inc.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27353" y="2091914"/>
            <a:ext cx="7054971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1" indent="-342900">
              <a:buClr>
                <a:srgbClr val="DF3480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Avenir Medium"/>
              </a:rPr>
              <a:t>One hundred </a:t>
            </a:r>
            <a:r>
              <a:rPr lang="en-US" b="1" dirty="0" smtClean="0">
                <a:latin typeface="Avenir Medium"/>
              </a:rPr>
              <a:t>and thirty </a:t>
            </a:r>
            <a:r>
              <a:rPr lang="en-US" b="1" dirty="0">
                <a:latin typeface="Avenir Medium"/>
              </a:rPr>
              <a:t>people die </a:t>
            </a:r>
            <a:r>
              <a:rPr lang="en-US" dirty="0">
                <a:latin typeface="Avenir Medium"/>
              </a:rPr>
              <a:t>from opioid overdoses </a:t>
            </a:r>
            <a:r>
              <a:rPr lang="en-US" dirty="0" smtClean="0">
                <a:latin typeface="Avenir Medium"/>
              </a:rPr>
              <a:t>daily.</a:t>
            </a:r>
            <a:br>
              <a:rPr lang="en-US" dirty="0" smtClean="0">
                <a:latin typeface="Avenir Medium"/>
              </a:rPr>
            </a:br>
            <a:endParaRPr lang="en-US" dirty="0">
              <a:latin typeface="Avenir Medium"/>
            </a:endParaRPr>
          </a:p>
          <a:p>
            <a:pPr lvl="1" indent="-342900">
              <a:buClr>
                <a:srgbClr val="DF3480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Avenir Medium"/>
              </a:rPr>
              <a:t>Naloxone can help </a:t>
            </a:r>
            <a:r>
              <a:rPr lang="en-US" dirty="0">
                <a:latin typeface="Avenir Medium"/>
              </a:rPr>
              <a:t>if </a:t>
            </a:r>
            <a:r>
              <a:rPr lang="en-US" dirty="0" smtClean="0">
                <a:latin typeface="Avenir Medium"/>
              </a:rPr>
              <a:t>there </a:t>
            </a:r>
            <a:r>
              <a:rPr lang="en-US" dirty="0">
                <a:latin typeface="Avenir Medium"/>
              </a:rPr>
              <a:t>when needed – but the </a:t>
            </a:r>
            <a:r>
              <a:rPr lang="en-US" b="1" dirty="0">
                <a:latin typeface="Avenir Medium"/>
              </a:rPr>
              <a:t>window </a:t>
            </a:r>
            <a:r>
              <a:rPr lang="en-US" b="1" dirty="0" smtClean="0">
                <a:latin typeface="Avenir Medium"/>
              </a:rPr>
              <a:t>is </a:t>
            </a:r>
            <a:r>
              <a:rPr lang="en-US" b="1" dirty="0">
                <a:latin typeface="Avenir Medium"/>
              </a:rPr>
              <a:t>small</a:t>
            </a:r>
            <a:r>
              <a:rPr lang="en-US" b="1" dirty="0" smtClean="0">
                <a:latin typeface="Avenir Medium"/>
              </a:rPr>
              <a:t>.</a:t>
            </a:r>
            <a:r>
              <a:rPr lang="en-US" dirty="0" smtClean="0">
                <a:latin typeface="Avenir Medium"/>
              </a:rPr>
              <a:t/>
            </a:r>
            <a:br>
              <a:rPr lang="en-US" dirty="0" smtClean="0">
                <a:latin typeface="Avenir Medium"/>
              </a:rPr>
            </a:br>
            <a:endParaRPr lang="en-US" dirty="0">
              <a:latin typeface="Avenir Medium"/>
            </a:endParaRPr>
          </a:p>
          <a:p>
            <a:pPr lvl="1" indent="-342900">
              <a:buClr>
                <a:srgbClr val="DF348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Avenir Medium"/>
              </a:rPr>
              <a:t>The </a:t>
            </a:r>
            <a:r>
              <a:rPr lang="en-US" dirty="0">
                <a:latin typeface="Avenir Medium"/>
              </a:rPr>
              <a:t>National Fire Protection Association’s (NFPA) </a:t>
            </a:r>
            <a:r>
              <a:rPr lang="en-US" dirty="0" smtClean="0">
                <a:latin typeface="Avenir Medium"/>
              </a:rPr>
              <a:t>standard </a:t>
            </a:r>
            <a:r>
              <a:rPr lang="en-US" dirty="0">
                <a:latin typeface="Avenir Medium"/>
              </a:rPr>
              <a:t>for response time is </a:t>
            </a:r>
            <a:r>
              <a:rPr lang="en-US" b="1" dirty="0">
                <a:latin typeface="Avenir Medium"/>
              </a:rPr>
              <a:t>four minutes </a:t>
            </a:r>
            <a:r>
              <a:rPr lang="en-US" dirty="0">
                <a:latin typeface="Avenir Medium"/>
              </a:rPr>
              <a:t>ninety percent of the time</a:t>
            </a:r>
            <a:r>
              <a:rPr lang="en-US" dirty="0" smtClean="0">
                <a:latin typeface="Avenir Medium"/>
              </a:rPr>
              <a:t>.</a:t>
            </a:r>
            <a:br>
              <a:rPr lang="en-US" dirty="0" smtClean="0">
                <a:latin typeface="Avenir Medium"/>
              </a:rPr>
            </a:br>
            <a:endParaRPr lang="en-US" dirty="0">
              <a:latin typeface="Avenir Medium"/>
            </a:endParaRPr>
          </a:p>
          <a:p>
            <a:pPr lvl="1" indent="-342900">
              <a:buClr>
                <a:srgbClr val="DF3480"/>
              </a:buClr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venir Medium"/>
              </a:rPr>
              <a:t>Brain </a:t>
            </a:r>
            <a:r>
              <a:rPr lang="en-US" b="1" dirty="0">
                <a:latin typeface="Avenir Medium"/>
              </a:rPr>
              <a:t>damage </a:t>
            </a:r>
            <a:r>
              <a:rPr lang="en-US" dirty="0">
                <a:latin typeface="Avenir Medium"/>
              </a:rPr>
              <a:t>is likely to occur for a victim </a:t>
            </a:r>
            <a:r>
              <a:rPr lang="en-US" b="1" dirty="0">
                <a:latin typeface="Avenir Medium"/>
              </a:rPr>
              <a:t>after four to six minutes</a:t>
            </a:r>
            <a:r>
              <a:rPr lang="en-US" dirty="0">
                <a:latin typeface="Avenir Medium"/>
              </a:rPr>
              <a:t> without oxygen; death is likely after ten minutes</a:t>
            </a:r>
            <a:r>
              <a:rPr lang="en-US" dirty="0" smtClean="0">
                <a:latin typeface="Avenir Medium"/>
              </a:rPr>
              <a:t>.</a:t>
            </a:r>
            <a:br>
              <a:rPr lang="en-US" dirty="0" smtClean="0">
                <a:latin typeface="Avenir Medium"/>
              </a:rPr>
            </a:br>
            <a:endParaRPr lang="en-US" dirty="0">
              <a:latin typeface="Avenir Medium"/>
            </a:endParaRPr>
          </a:p>
          <a:p>
            <a:pPr lvl="1" indent="-342900">
              <a:buClr>
                <a:srgbClr val="DF348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venir Medium"/>
              </a:rPr>
              <a:t>A </a:t>
            </a:r>
            <a:r>
              <a:rPr lang="en-US" b="1" dirty="0">
                <a:latin typeface="Avenir Medium"/>
              </a:rPr>
              <a:t>recent review</a:t>
            </a:r>
            <a:r>
              <a:rPr lang="en-US" dirty="0">
                <a:latin typeface="Avenir Medium"/>
              </a:rPr>
              <a:t> of EMS records from 485 agencies across the United States showed </a:t>
            </a:r>
            <a:r>
              <a:rPr lang="en-US" b="1" dirty="0">
                <a:latin typeface="Avenir Medium"/>
              </a:rPr>
              <a:t>average response times</a:t>
            </a:r>
            <a:r>
              <a:rPr lang="en-US" dirty="0">
                <a:latin typeface="Avenir Medium"/>
              </a:rPr>
              <a:t> of </a:t>
            </a:r>
            <a:r>
              <a:rPr lang="en-US" b="1" dirty="0">
                <a:latin typeface="Avenir Medium"/>
              </a:rPr>
              <a:t>seven-minutes</a:t>
            </a:r>
            <a:r>
              <a:rPr lang="en-US" dirty="0">
                <a:latin typeface="Avenir Medium"/>
              </a:rPr>
              <a:t> in urban settings compared to 14 minutes in rural settings </a:t>
            </a:r>
            <a:r>
              <a:rPr lang="en-US" dirty="0" smtClean="0">
                <a:latin typeface="Avenir Medium"/>
              </a:rPr>
              <a:t/>
            </a:r>
            <a:br>
              <a:rPr lang="en-US" dirty="0" smtClean="0">
                <a:latin typeface="Avenir Medium"/>
              </a:rPr>
            </a:br>
            <a:endParaRPr lang="en-US" dirty="0" smtClean="0">
              <a:latin typeface="Avenir Mediu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 descr="cover2-banner-dona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81153"/>
            <a:ext cx="12192000" cy="6400801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609600" y="218340"/>
            <a:ext cx="112606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ckwell"/>
                <a:ea typeface="+mj-ea"/>
                <a:cs typeface="+mj-cs"/>
              </a:rPr>
              <a:t>Overdoses by the Numbers in America</a:t>
            </a:r>
            <a:endParaRPr kumimoji="0" lang="en-US" sz="4741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ckwel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41604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738B-C723-49F8-B2DB-6F2B11301F8E}" type="datetime1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Cover2 Resources, Inc.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2785" y="1818431"/>
            <a:ext cx="5740680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endParaRPr kumimoji="0" lang="en-US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</a:pPr>
            <a:r>
              <a:rPr lang="en-US" altLang="en-US" dirty="0" smtClean="0">
                <a:solidFill>
                  <a:srgbClr val="000000"/>
                </a:solidFill>
                <a:latin typeface="Avenir Medium"/>
              </a:rPr>
              <a:t> Inspired by </a:t>
            </a:r>
            <a:r>
              <a:rPr lang="en-US" altLang="en-US" dirty="0">
                <a:solidFill>
                  <a:srgbClr val="000000"/>
                </a:solidFill>
                <a:latin typeface="Avenir Medium"/>
              </a:rPr>
              <a:t>the proliferation </a:t>
            </a:r>
            <a:r>
              <a:rPr lang="en-US" altLang="en-US" dirty="0" smtClean="0">
                <a:solidFill>
                  <a:srgbClr val="000000"/>
                </a:solidFill>
                <a:latin typeface="Avenir Medium"/>
              </a:rPr>
              <a:t>of AEDs </a:t>
            </a:r>
            <a:r>
              <a:rPr lang="en-US" altLang="en-US" dirty="0">
                <a:solidFill>
                  <a:srgbClr val="000000"/>
                </a:solidFill>
                <a:latin typeface="Avenir Medium"/>
              </a:rPr>
              <a:t>for heart </a:t>
            </a:r>
            <a:r>
              <a:rPr lang="en-US" altLang="en-US" dirty="0" smtClean="0">
                <a:solidFill>
                  <a:srgbClr val="000000"/>
                </a:solidFill>
                <a:latin typeface="Avenir Medium"/>
              </a:rPr>
              <a:t>attacks</a:t>
            </a:r>
            <a:br>
              <a:rPr lang="en-US" altLang="en-US" dirty="0" smtClean="0">
                <a:solidFill>
                  <a:srgbClr val="000000"/>
                </a:solidFill>
                <a:latin typeface="Avenir Medium"/>
              </a:rPr>
            </a:b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venir Mediu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venir Medium"/>
              </a:rPr>
              <a:t> Kit contains Naloxone and tools like breath masks</a:t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venir Medium"/>
              </a:rPr>
            </a:b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venir Medium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venir Medium"/>
              </a:rPr>
              <a:t> Ambulance wait-times, even 8 minutes, too late</a:t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venir Medium"/>
              </a:rPr>
            </a:b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venir Medium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§"/>
            </a:pPr>
            <a:r>
              <a:rPr lang="en-US" altLang="en-US" dirty="0">
                <a:solidFill>
                  <a:srgbClr val="000000"/>
                </a:solidFill>
                <a:latin typeface="Avenir Medium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venir Medium"/>
              </a:rPr>
              <a:t>Gives a second chance for </a:t>
            </a:r>
            <a:r>
              <a:rPr lang="en-US" altLang="en-US" dirty="0">
                <a:solidFill>
                  <a:srgbClr val="000000"/>
                </a:solidFill>
                <a:latin typeface="Avenir Medium"/>
              </a:rPr>
              <a:t>recovery</a:t>
            </a:r>
            <a:br>
              <a:rPr lang="en-US" altLang="en-US" dirty="0">
                <a:solidFill>
                  <a:srgbClr val="000000"/>
                </a:solidFill>
                <a:latin typeface="Avenir Medium"/>
              </a:rPr>
            </a:br>
            <a:endParaRPr lang="en-US" altLang="en-US" dirty="0" smtClean="0">
              <a:solidFill>
                <a:srgbClr val="000000"/>
              </a:solidFill>
              <a:latin typeface="Avenir Medium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§"/>
            </a:pPr>
            <a:r>
              <a:rPr lang="en-US" altLang="en-US" dirty="0" smtClean="0">
                <a:solidFill>
                  <a:srgbClr val="000000"/>
                </a:solidFill>
                <a:latin typeface="Avenir Medium"/>
              </a:rPr>
              <a:t> Aids </a:t>
            </a:r>
            <a:r>
              <a:rPr lang="en-US" altLang="en-US" dirty="0">
                <a:solidFill>
                  <a:srgbClr val="000000"/>
                </a:solidFill>
                <a:latin typeface="Avenir Medium"/>
              </a:rPr>
              <a:t>bystander </a:t>
            </a:r>
            <a:r>
              <a:rPr lang="en-US" altLang="en-US" dirty="0" smtClean="0">
                <a:solidFill>
                  <a:srgbClr val="000000"/>
                </a:solidFill>
                <a:latin typeface="Avenir Medium"/>
              </a:rPr>
              <a:t>rescuers</a:t>
            </a:r>
            <a:br>
              <a:rPr lang="en-US" altLang="en-US" dirty="0" smtClean="0">
                <a:solidFill>
                  <a:srgbClr val="000000"/>
                </a:solidFill>
                <a:latin typeface="Avenir Medium"/>
              </a:rPr>
            </a:br>
            <a:endParaRPr lang="en-US" altLang="en-US" dirty="0" smtClean="0">
              <a:solidFill>
                <a:srgbClr val="000000"/>
              </a:solidFill>
              <a:latin typeface="Avenir Medium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§"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venir Medium"/>
              </a:rPr>
              <a:t> NaloxBox.Org</a:t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venir Medium"/>
              </a:rPr>
            </a:b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venir Medium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§"/>
            </a:pPr>
            <a:r>
              <a:rPr lang="en-US" altLang="en-US" dirty="0" smtClean="0">
                <a:solidFill>
                  <a:srgbClr val="000000"/>
                </a:solidFill>
                <a:latin typeface="Avenir Medium"/>
                <a:hlinkClick r:id="rId2"/>
              </a:rPr>
              <a:t> AntiOD</a:t>
            </a:r>
            <a:endParaRPr lang="en-US" altLang="en-US" dirty="0">
              <a:solidFill>
                <a:srgbClr val="000000"/>
              </a:solidFill>
              <a:latin typeface="Avenir Medium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§"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venir Mediu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 descr="cover2-banner-dona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513263"/>
            <a:ext cx="12192000" cy="6400801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609599" y="274638"/>
            <a:ext cx="112606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ckwell"/>
                <a:ea typeface="+mj-ea"/>
                <a:cs typeface="+mj-cs"/>
              </a:rPr>
              <a:t>NaloxBox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ckwell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ckwell"/>
                <a:ea typeface="+mj-ea"/>
                <a:cs typeface="+mj-cs"/>
              </a:rPr>
            </a:br>
            <a:r>
              <a:rPr lang="en-US" sz="4741" dirty="0" smtClean="0">
                <a:solidFill>
                  <a:schemeClr val="bg1"/>
                </a:solidFill>
                <a:latin typeface="Rockwell"/>
                <a:ea typeface="+mj-ea"/>
                <a:cs typeface="+mj-cs"/>
              </a:rPr>
              <a:t>Dr. Geoffrey Capraro</a:t>
            </a:r>
            <a:r>
              <a:rPr kumimoji="0" lang="en-US" sz="4741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ckwell"/>
                <a:ea typeface="+mj-ea"/>
                <a:cs typeface="+mj-cs"/>
              </a:rPr>
              <a:t>	          Rhode</a:t>
            </a:r>
            <a:r>
              <a:rPr kumimoji="0" lang="en-US" sz="4741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ckwell"/>
                <a:ea typeface="+mj-ea"/>
                <a:cs typeface="+mj-cs"/>
              </a:rPr>
              <a:t> Island              Ep. # 112</a:t>
            </a:r>
            <a:endParaRPr kumimoji="0" lang="en-US" sz="4741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ckwell"/>
              <a:ea typeface="+mj-ea"/>
              <a:cs typeface="+mj-cs"/>
            </a:endParaRPr>
          </a:p>
        </p:txBody>
      </p:sp>
      <p:pic>
        <p:nvPicPr>
          <p:cNvPr id="7" name="Picture 6" descr="800-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993" y="2252132"/>
            <a:ext cx="5687626" cy="39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804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2-banner-dona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27290"/>
            <a:ext cx="12192000" cy="64008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599" y="274638"/>
            <a:ext cx="11260667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Rockwell"/>
              </a:rPr>
              <a:t>Project DAWN </a:t>
            </a:r>
            <a:r>
              <a:rPr lang="en-US" sz="3600" dirty="0" smtClean="0">
                <a:solidFill>
                  <a:schemeClr val="bg1"/>
                </a:solidFill>
                <a:latin typeface="Rockwell"/>
              </a:rPr>
              <a:t>(Deaths Avoided with Naloxone)</a:t>
            </a:r>
            <a:br>
              <a:rPr lang="en-US" sz="3600" dirty="0" smtClean="0">
                <a:solidFill>
                  <a:schemeClr val="bg1"/>
                </a:solidFill>
                <a:latin typeface="Rockwell"/>
              </a:rPr>
            </a:br>
            <a:r>
              <a:rPr lang="en-US" sz="3600" dirty="0" smtClean="0">
                <a:solidFill>
                  <a:schemeClr val="bg1"/>
                </a:solidFill>
                <a:latin typeface="Rockwell"/>
              </a:rPr>
              <a:t>Emily Metz   								Cleveland, Ohio    Ep. # 10 </a:t>
            </a:r>
            <a:endParaRPr lang="en-US" sz="3600" dirty="0">
              <a:solidFill>
                <a:schemeClr val="bg1"/>
              </a:solidFill>
              <a:latin typeface="Rockwel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576454"/>
            <a:ext cx="10972800" cy="409898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200" dirty="0" smtClean="0">
                <a:latin typeface="Avenir Medium"/>
                <a:cs typeface="Avenir Medium"/>
              </a:rPr>
              <a:t>Program Launch 2013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200" dirty="0" smtClean="0">
                <a:latin typeface="Avenir Medium"/>
                <a:cs typeface="Avenir Medium"/>
              </a:rPr>
              <a:t>Provide Naloxone Training and DAWN Kits 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200" dirty="0" smtClean="0">
                <a:latin typeface="Avenir Medium"/>
                <a:cs typeface="Avenir Medium"/>
              </a:rPr>
              <a:t>6,430 Kits Provided  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200" dirty="0" smtClean="0">
                <a:latin typeface="Avenir Medium"/>
                <a:cs typeface="Avenir Medium"/>
              </a:rPr>
              <a:t>Known Project DAWN Lives Saved to Date: 982 </a:t>
            </a:r>
          </a:p>
          <a:p>
            <a:pPr marL="0" indent="0">
              <a:spcAft>
                <a:spcPts val="600"/>
              </a:spcAft>
              <a:buNone/>
            </a:pPr>
            <a:endParaRPr lang="en-US" sz="2200" dirty="0" smtClean="0">
              <a:latin typeface="Avenir Medium"/>
              <a:cs typeface="Avenir Medium"/>
            </a:endParaRPr>
          </a:p>
          <a:p>
            <a:pPr>
              <a:spcAft>
                <a:spcPts val="600"/>
              </a:spcAft>
              <a:buFont typeface="Wingdings" charset="2"/>
              <a:buChar char="§"/>
            </a:pPr>
            <a:endParaRPr lang="en-US" sz="2200" dirty="0" smtClean="0">
              <a:latin typeface="Avenir Medium"/>
              <a:cs typeface="Avenir Medium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D07F-3FED-4970-9C6A-5254C7C46FBC}" type="datetime1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2000" dirty="0"/>
              <a:t>Cover2 Resources, Inc.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177" y="2418717"/>
            <a:ext cx="4309255" cy="257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738B-C723-49F8-B2DB-6F2B11301F8E}" type="datetime1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Cover2 Resources, Inc.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6856" y="2178682"/>
            <a:ext cx="729651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400050" lvl="1" indent="-285750">
              <a:buClr>
                <a:srgbClr val="DF3480"/>
              </a:buClr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venir Medium"/>
              </a:rPr>
              <a:t>NaloxoFind a </a:t>
            </a:r>
            <a:r>
              <a:rPr lang="en-US" dirty="0" smtClean="0">
                <a:latin typeface="Avenir Medium"/>
              </a:rPr>
              <a:t>free app allowing </a:t>
            </a:r>
            <a:r>
              <a:rPr lang="en-US" dirty="0">
                <a:latin typeface="Avenir Medium"/>
              </a:rPr>
              <a:t>anyone </a:t>
            </a:r>
            <a:r>
              <a:rPr lang="en-US" dirty="0" smtClean="0">
                <a:latin typeface="Avenir Medium"/>
              </a:rPr>
              <a:t>to </a:t>
            </a:r>
            <a:r>
              <a:rPr lang="en-US" dirty="0">
                <a:latin typeface="Avenir Medium"/>
              </a:rPr>
              <a:t>locate </a:t>
            </a:r>
            <a:r>
              <a:rPr lang="en-US" dirty="0" smtClean="0">
                <a:latin typeface="Avenir Medium"/>
              </a:rPr>
              <a:t>all registered naloxone carriers within a 2 mile radius in </a:t>
            </a:r>
            <a:r>
              <a:rPr lang="en-US" dirty="0">
                <a:latin typeface="Avenir Medium"/>
              </a:rPr>
              <a:t>an emergency</a:t>
            </a:r>
            <a:r>
              <a:rPr lang="en-US" dirty="0" smtClean="0">
                <a:latin typeface="Avenir Medium"/>
              </a:rPr>
              <a:t>.</a:t>
            </a:r>
            <a:br>
              <a:rPr lang="en-US" dirty="0" smtClean="0">
                <a:latin typeface="Avenir Medium"/>
              </a:rPr>
            </a:br>
            <a:endParaRPr lang="en-US" dirty="0" smtClean="0">
              <a:latin typeface="Avenir Medium"/>
            </a:endParaRPr>
          </a:p>
          <a:p>
            <a:pPr marL="400050" lvl="1" indent="-285750">
              <a:buClr>
                <a:srgbClr val="DF348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Avenir Medium"/>
              </a:rPr>
              <a:t>First </a:t>
            </a:r>
            <a:r>
              <a:rPr lang="en-US" dirty="0">
                <a:latin typeface="Avenir Medium"/>
              </a:rPr>
              <a:t>responders (e.g., off-duty police) carry naloxone and register</a:t>
            </a:r>
            <a:r>
              <a:rPr lang="en-US" dirty="0" smtClean="0">
                <a:latin typeface="Avenir Medium"/>
              </a:rPr>
              <a:t>.</a:t>
            </a:r>
            <a:br>
              <a:rPr lang="en-US" dirty="0" smtClean="0">
                <a:latin typeface="Avenir Medium"/>
              </a:rPr>
            </a:br>
            <a:endParaRPr lang="en-US" dirty="0" smtClean="0">
              <a:latin typeface="Avenir Medium"/>
            </a:endParaRPr>
          </a:p>
          <a:p>
            <a:pPr marL="400050" lvl="1" indent="-285750">
              <a:buClr>
                <a:srgbClr val="DF348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Avenir Medium"/>
              </a:rPr>
              <a:t>Citizens </a:t>
            </a:r>
            <a:r>
              <a:rPr lang="en-US" dirty="0">
                <a:latin typeface="Avenir Medium"/>
              </a:rPr>
              <a:t>who otherwise carry naloxone </a:t>
            </a:r>
            <a:r>
              <a:rPr lang="en-US" dirty="0" smtClean="0">
                <a:latin typeface="Avenir Medium"/>
              </a:rPr>
              <a:t>can register </a:t>
            </a:r>
            <a:r>
              <a:rPr lang="en-US" dirty="0">
                <a:latin typeface="Avenir Medium"/>
              </a:rPr>
              <a:t>with the app</a:t>
            </a:r>
            <a:r>
              <a:rPr lang="en-US" dirty="0" smtClean="0">
                <a:latin typeface="Avenir Medium"/>
              </a:rPr>
              <a:t>.</a:t>
            </a:r>
            <a:br>
              <a:rPr lang="en-US" dirty="0" smtClean="0">
                <a:latin typeface="Avenir Medium"/>
              </a:rPr>
            </a:br>
            <a:endParaRPr lang="en-US" dirty="0">
              <a:latin typeface="Avenir Medium"/>
            </a:endParaRPr>
          </a:p>
          <a:p>
            <a:pPr marL="400050" lvl="1" indent="-285750">
              <a:buClr>
                <a:srgbClr val="DF348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Avenir Medium"/>
              </a:rPr>
              <a:t>Health </a:t>
            </a:r>
            <a:r>
              <a:rPr lang="en-US" dirty="0">
                <a:latin typeface="Avenir Medium"/>
              </a:rPr>
              <a:t>care providers (e.g., physicians and pharmacists) and trainers inform patients of when prescribing/dispensing naloxone</a:t>
            </a:r>
            <a:r>
              <a:rPr lang="en-US" dirty="0" smtClean="0">
                <a:latin typeface="Avenir Medium"/>
              </a:rPr>
              <a:t>.</a:t>
            </a:r>
            <a:br>
              <a:rPr lang="en-US" dirty="0" smtClean="0">
                <a:latin typeface="Avenir Medium"/>
              </a:rPr>
            </a:br>
            <a:endParaRPr lang="en-US" dirty="0">
              <a:latin typeface="Avenir Medium"/>
            </a:endParaRPr>
          </a:p>
          <a:p>
            <a:pPr marL="400050" lvl="1" indent="-285750">
              <a:buClr>
                <a:srgbClr val="DF348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Avenir Medium"/>
              </a:rPr>
              <a:t>Community </a:t>
            </a:r>
            <a:r>
              <a:rPr lang="en-US" dirty="0">
                <a:latin typeface="Avenir Medium"/>
              </a:rPr>
              <a:t>outreach.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venir Medium"/>
              </a:rPr>
              <a:t/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venir Medium"/>
              </a:rPr>
            </a:b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venir Medium"/>
            </a:endParaRPr>
          </a:p>
        </p:txBody>
      </p:sp>
      <p:pic>
        <p:nvPicPr>
          <p:cNvPr id="5" name="Picture 4" descr="cover2-banner-dona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81153"/>
            <a:ext cx="12192000" cy="6400801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609599" y="274638"/>
            <a:ext cx="112606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ckwell"/>
                <a:ea typeface="+mj-ea"/>
                <a:cs typeface="+mj-cs"/>
              </a:rPr>
              <a:t>NaloxoFind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ckwell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ckwell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ckwell"/>
                <a:ea typeface="+mj-ea"/>
                <a:cs typeface="+mj-cs"/>
              </a:rPr>
              <a:t>Matthew Shaker</a:t>
            </a:r>
            <a:r>
              <a:rPr kumimoji="0" lang="en-US" sz="4741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ckwell"/>
                <a:ea typeface="+mj-ea"/>
                <a:cs typeface="+mj-cs"/>
              </a:rPr>
              <a:t>	          			Virginia</a:t>
            </a:r>
            <a:r>
              <a:rPr kumimoji="0" lang="en-US" sz="4741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ckwell"/>
                <a:ea typeface="+mj-ea"/>
                <a:cs typeface="+mj-cs"/>
              </a:rPr>
              <a:t>              Ep. # 233</a:t>
            </a:r>
            <a:endParaRPr kumimoji="0" lang="en-US" sz="4741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ckwell"/>
              <a:ea typeface="+mj-ea"/>
              <a:cs typeface="+mj-cs"/>
            </a:endParaRPr>
          </a:p>
        </p:txBody>
      </p:sp>
      <p:pic>
        <p:nvPicPr>
          <p:cNvPr id="14" name="Picture 1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2145022"/>
            <a:ext cx="3569513" cy="35695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50" y="5714535"/>
            <a:ext cx="1609524" cy="4761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543" y="5585482"/>
            <a:ext cx="1916304" cy="752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0943" y="4899345"/>
            <a:ext cx="1935000" cy="19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403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738B-C723-49F8-B2DB-6F2B11301F8E}" type="datetime1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Cover2 Resources, Inc.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104" y="2766444"/>
            <a:ext cx="705497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1" indent="-342900">
              <a:buClr>
                <a:srgbClr val="DF3480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Avenir Medium"/>
              </a:rPr>
              <a:t>NaloxoFind </a:t>
            </a:r>
            <a:r>
              <a:rPr lang="en-US" b="1" dirty="0" smtClean="0">
                <a:latin typeface="Avenir Medium"/>
              </a:rPr>
              <a:t>a </a:t>
            </a:r>
            <a:r>
              <a:rPr lang="en-US" b="1" dirty="0">
                <a:latin typeface="Avenir Medium"/>
              </a:rPr>
              <a:t>free </a:t>
            </a:r>
            <a:r>
              <a:rPr lang="en-US" dirty="0">
                <a:latin typeface="Avenir Medium"/>
              </a:rPr>
              <a:t>app </a:t>
            </a:r>
            <a:r>
              <a:rPr lang="en-US" dirty="0" smtClean="0">
                <a:latin typeface="Avenir Medium"/>
              </a:rPr>
              <a:t>officially </a:t>
            </a:r>
            <a:r>
              <a:rPr lang="en-US" dirty="0">
                <a:latin typeface="Avenir Medium"/>
              </a:rPr>
              <a:t>launched in </a:t>
            </a:r>
            <a:r>
              <a:rPr lang="en-US" dirty="0" smtClean="0">
                <a:latin typeface="Avenir Medium"/>
              </a:rPr>
              <a:t>May 2018.</a:t>
            </a:r>
            <a:br>
              <a:rPr lang="en-US" dirty="0" smtClean="0">
                <a:latin typeface="Avenir Medium"/>
              </a:rPr>
            </a:br>
            <a:endParaRPr lang="en-US" dirty="0">
              <a:latin typeface="Avenir Medium"/>
            </a:endParaRPr>
          </a:p>
          <a:p>
            <a:pPr lvl="1" indent="-342900">
              <a:buClr>
                <a:srgbClr val="DF348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venir Medium"/>
              </a:rPr>
              <a:t>A</a:t>
            </a:r>
            <a:r>
              <a:rPr lang="en-US" dirty="0" smtClean="0">
                <a:latin typeface="Avenir Medium"/>
              </a:rPr>
              <a:t>vailable </a:t>
            </a:r>
            <a:r>
              <a:rPr lang="en-US" dirty="0">
                <a:latin typeface="Avenir Medium"/>
              </a:rPr>
              <a:t>on Apple </a:t>
            </a:r>
            <a:r>
              <a:rPr lang="en-US" dirty="0" smtClean="0">
                <a:latin typeface="Avenir Medium"/>
              </a:rPr>
              <a:t>App Store </a:t>
            </a:r>
            <a:r>
              <a:rPr lang="en-US" dirty="0">
                <a:latin typeface="Avenir Medium"/>
              </a:rPr>
              <a:t>and Google Play</a:t>
            </a:r>
            <a:r>
              <a:rPr lang="en-US" dirty="0" smtClean="0">
                <a:latin typeface="Avenir Medium"/>
              </a:rPr>
              <a:t>.</a:t>
            </a:r>
            <a:br>
              <a:rPr lang="en-US" dirty="0" smtClean="0">
                <a:latin typeface="Avenir Medium"/>
              </a:rPr>
            </a:br>
            <a:endParaRPr lang="en-US" dirty="0">
              <a:latin typeface="Avenir Medium"/>
            </a:endParaRPr>
          </a:p>
          <a:p>
            <a:pPr lvl="1" indent="-342900">
              <a:buClr>
                <a:srgbClr val="DF348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venir Medium"/>
              </a:rPr>
              <a:t>Self-funded to date by Altrix Medical.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 descr="cover2-banner-dona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13263"/>
            <a:ext cx="12192000" cy="6400801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609599" y="274638"/>
            <a:ext cx="112606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ckwell"/>
                <a:ea typeface="+mj-ea"/>
                <a:cs typeface="+mj-cs"/>
              </a:rPr>
              <a:t>NaloxoFind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ckwell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ckwell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ckwell"/>
                <a:ea typeface="+mj-ea"/>
                <a:cs typeface="+mj-cs"/>
              </a:rPr>
              <a:t>Matthew Shaker</a:t>
            </a:r>
            <a:r>
              <a:rPr kumimoji="0" lang="en-US" sz="4741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ckwell"/>
                <a:ea typeface="+mj-ea"/>
                <a:cs typeface="+mj-cs"/>
              </a:rPr>
              <a:t>	          Virginia</a:t>
            </a:r>
            <a:r>
              <a:rPr kumimoji="0" lang="en-US" sz="4741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ckwell"/>
                <a:ea typeface="+mj-ea"/>
                <a:cs typeface="+mj-cs"/>
              </a:rPr>
              <a:t>              Ep. # 233</a:t>
            </a:r>
            <a:endParaRPr kumimoji="0" lang="en-US" sz="4741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ckwell"/>
              <a:ea typeface="+mj-ea"/>
              <a:cs typeface="+mj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86" y="1938173"/>
            <a:ext cx="2743200" cy="4876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835" y="1943871"/>
            <a:ext cx="2743200" cy="4876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4651" y="4416351"/>
            <a:ext cx="1935000" cy="19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39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738B-C723-49F8-B2DB-6F2B11301F8E}" type="datetime1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Cover2 Resources, Inc.</a:t>
            </a:r>
            <a:endParaRPr lang="en-US" dirty="0"/>
          </a:p>
        </p:txBody>
      </p:sp>
      <p:pic>
        <p:nvPicPr>
          <p:cNvPr id="5" name="Picture 4" descr="cover2-banner-dona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13263"/>
            <a:ext cx="12192000" cy="6400801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609599" y="274638"/>
            <a:ext cx="112606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ckwell"/>
                <a:ea typeface="+mj-ea"/>
                <a:cs typeface="+mj-cs"/>
              </a:rPr>
              <a:t>Community of First Responders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ckwell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ckwell"/>
                <a:ea typeface="+mj-ea"/>
                <a:cs typeface="+mj-cs"/>
              </a:rPr>
            </a:b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ckwell"/>
                <a:ea typeface="+mj-ea"/>
                <a:cs typeface="+mj-cs"/>
              </a:rPr>
              <a:t>Pilot</a:t>
            </a:r>
            <a:r>
              <a:rPr kumimoji="0" lang="en-US" sz="43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ckwell"/>
                <a:ea typeface="+mj-ea"/>
                <a:cs typeface="+mj-cs"/>
              </a:rPr>
              <a:t> Project:  	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ckwell"/>
                <a:ea typeface="+mj-ea"/>
                <a:cs typeface="+mj-cs"/>
              </a:rPr>
              <a:t>44232							City of Green ,</a:t>
            </a:r>
            <a:r>
              <a:rPr kumimoji="0" lang="en-US" sz="43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ckwell"/>
                <a:ea typeface="+mj-ea"/>
                <a:cs typeface="+mj-cs"/>
              </a:rPr>
              <a:t> Ohio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ckwell"/>
              <a:ea typeface="+mj-ea"/>
              <a:cs typeface="+mj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651" y="1887538"/>
            <a:ext cx="6872556" cy="503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535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738B-C723-49F8-B2DB-6F2B11301F8E}" type="datetime1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Cover2 Resources, Inc.</a:t>
            </a:r>
            <a:endParaRPr lang="en-US" dirty="0"/>
          </a:p>
        </p:txBody>
      </p:sp>
      <p:pic>
        <p:nvPicPr>
          <p:cNvPr id="5" name="Picture 4" descr="cover2-banner-dona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13263"/>
            <a:ext cx="12192000" cy="6400801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609599" y="274638"/>
            <a:ext cx="112606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ckwell"/>
                <a:ea typeface="+mj-ea"/>
                <a:cs typeface="+mj-cs"/>
              </a:rPr>
              <a:t>Community of First Responders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ckwell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ckwell"/>
                <a:ea typeface="+mj-ea"/>
                <a:cs typeface="+mj-cs"/>
              </a:rPr>
            </a:b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ckwell"/>
                <a:ea typeface="+mj-ea"/>
                <a:cs typeface="+mj-cs"/>
              </a:rPr>
              <a:t>Pilot</a:t>
            </a:r>
            <a:r>
              <a:rPr kumimoji="0" lang="en-US" sz="43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ckwell"/>
                <a:ea typeface="+mj-ea"/>
                <a:cs typeface="+mj-cs"/>
              </a:rPr>
              <a:t> Project:  	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ckwell"/>
                <a:ea typeface="+mj-ea"/>
                <a:cs typeface="+mj-cs"/>
              </a:rPr>
              <a:t>44232							City of Green,</a:t>
            </a:r>
            <a:r>
              <a:rPr kumimoji="0" lang="en-US" sz="43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ckwell"/>
                <a:ea typeface="+mj-ea"/>
                <a:cs typeface="+mj-cs"/>
              </a:rPr>
              <a:t> Ohio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ckwell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4564" y="2783116"/>
            <a:ext cx="95925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Map and Finalize </a:t>
            </a:r>
            <a:r>
              <a:rPr lang="en-US" sz="2400" smtClean="0"/>
              <a:t>NaloxBox</a:t>
            </a:r>
            <a:r>
              <a:rPr lang="en-US" sz="2400" dirty="0" smtClean="0"/>
              <a:t> Locations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Recruit Community of First Responders from Neighborhood Stakeholders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Conduct Project DAWN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Download NaloxoFind and Register Community of First Responders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Coordinate Community ODMAP Reporting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35123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738B-C723-49F8-B2DB-6F2B11301F8E}" type="datetime1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36709" y="6356351"/>
            <a:ext cx="4189691" cy="365125"/>
          </a:xfrm>
        </p:spPr>
        <p:txBody>
          <a:bodyPr/>
          <a:lstStyle/>
          <a:p>
            <a:r>
              <a:rPr lang="en-US" sz="1800" b="1" dirty="0" smtClean="0"/>
              <a:t>Cover2.org</a:t>
            </a:r>
            <a:endParaRPr lang="en-US" sz="1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59123" y="741872"/>
            <a:ext cx="1041208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Community of </a:t>
            </a:r>
          </a:p>
          <a:p>
            <a:pPr algn="ctr"/>
            <a:r>
              <a:rPr lang="en-US" sz="8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First </a:t>
            </a:r>
            <a:r>
              <a:rPr lang="en-US" sz="8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Responders</a:t>
            </a:r>
          </a:p>
          <a:p>
            <a:pPr algn="ctr"/>
            <a:r>
              <a:rPr lang="en-US" sz="3600" i="1" dirty="0">
                <a:latin typeface="Courier New" panose="02070309020205020404" pitchFamily="49" charset="0"/>
                <a:cs typeface="Courier New" panose="02070309020205020404" pitchFamily="49" charset="0"/>
              </a:rPr>
              <a:t>Because this can’t wait</a:t>
            </a:r>
          </a:p>
          <a:p>
            <a:pPr algn="ctr"/>
            <a:r>
              <a:rPr lang="en-US" sz="8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8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516" y="3828164"/>
            <a:ext cx="2579298" cy="25792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871" y="4075400"/>
            <a:ext cx="1228725" cy="1266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23" y="3911630"/>
            <a:ext cx="33147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5768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3BE57A2-D666-4652-B423-3EEF5C79D9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196</Words>
  <Application>Microsoft Office PowerPoint</Application>
  <PresentationFormat>Widescreen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Avenir Medium</vt:lpstr>
      <vt:lpstr>Calibri</vt:lpstr>
      <vt:lpstr>Courier New</vt:lpstr>
      <vt:lpstr>Rockwell</vt:lpstr>
      <vt:lpstr>Wingdings</vt:lpstr>
      <vt:lpstr>Office Theme</vt:lpstr>
      <vt:lpstr>PowerPoint Presentation</vt:lpstr>
      <vt:lpstr>PowerPoint Presentation</vt:lpstr>
      <vt:lpstr>PowerPoint Presentation</vt:lpstr>
      <vt:lpstr>Project DAWN (Deaths Avoided with Naloxone) Emily Metz           Cleveland, Ohio    Ep. # 10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2017-10-13T17:09:54Z</dcterms:created>
  <dcterms:modified xsi:type="dcterms:W3CDTF">2019-04-11T12:35:17Z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TC034606379991</vt:lpwstr>
  </property>
</Properties>
</file>